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ans" panose="020B0604020202020204" charset="0"/>
      <p:regular r:id="rId11"/>
    </p:embeddedFont>
    <p:embeddedFont>
      <p:font typeface="Canva Sans Bold" panose="020B0604020202020204" charset="0"/>
      <p:regular r:id="rId12"/>
    </p:embeddedFont>
    <p:embeddedFont>
      <p:font typeface="Open Sans" panose="020B0606030504020204" pitchFamily="34" charset="0"/>
      <p:regular r:id="rId13"/>
    </p:embeddedFont>
    <p:embeddedFont>
      <p:font typeface="Open Sans Bold" panose="020B0806030504020204" charset="0"/>
      <p:regular r:id="rId14"/>
    </p:embeddedFont>
    <p:embeddedFont>
      <p:font typeface="TT Octosquares Compressed" panose="020B0604020202020204" charset="0"/>
      <p:regular r:id="rId15"/>
    </p:embeddedFont>
    <p:embeddedFont>
      <p:font typeface="TT Octosquares Compressed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png"/><Relationship Id="rId7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slide" Target="slide1.xml"/><Relationship Id="rId4" Type="http://schemas.openxmlformats.org/officeDocument/2006/relationships/image" Target="../media/image3.svg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png"/><Relationship Id="rId7" Type="http://schemas.openxmlformats.org/officeDocument/2006/relationships/slide" Target="slide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slide" Target="slide1.xml"/><Relationship Id="rId4" Type="http://schemas.openxmlformats.org/officeDocument/2006/relationships/image" Target="../media/image3.svg"/><Relationship Id="rId9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slide" Target="slide1.xml"/><Relationship Id="rId5" Type="http://schemas.openxmlformats.org/officeDocument/2006/relationships/image" Target="../media/image2.png"/><Relationship Id="rId10" Type="http://schemas.openxmlformats.org/officeDocument/2006/relationships/slide" Target="slide2.xml"/><Relationship Id="rId4" Type="http://schemas.openxmlformats.org/officeDocument/2006/relationships/image" Target="../media/image5.svg"/><Relationship Id="rId9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slide" Target="slide4.xml"/><Relationship Id="rId3" Type="http://schemas.openxmlformats.org/officeDocument/2006/relationships/image" Target="../media/image2.png"/><Relationship Id="rId21" Type="http://schemas.openxmlformats.org/officeDocument/2006/relationships/slide" Target="slide1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5.svg"/><Relationship Id="rId2" Type="http://schemas.openxmlformats.org/officeDocument/2006/relationships/image" Target="../media/image1.png"/><Relationship Id="rId16" Type="http://schemas.openxmlformats.org/officeDocument/2006/relationships/image" Target="../media/image4.png"/><Relationship Id="rId20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10" Type="http://schemas.openxmlformats.org/officeDocument/2006/relationships/image" Target="../media/image13.svg"/><Relationship Id="rId19" Type="http://schemas.openxmlformats.org/officeDocument/2006/relationships/slide" Target="slide3.xml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slide" Target="slide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3.xml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png"/><Relationship Id="rId7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slide" Target="slide1.xml"/><Relationship Id="rId4" Type="http://schemas.openxmlformats.org/officeDocument/2006/relationships/image" Target="../media/image3.svg"/><Relationship Id="rId9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843386" y="4189844"/>
            <a:ext cx="1218296" cy="1907312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61681" y="3427420"/>
            <a:ext cx="10164638" cy="3089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96"/>
              </a:lnSpc>
              <a:spcBef>
                <a:spcPct val="0"/>
              </a:spcBef>
            </a:pPr>
            <a:r>
              <a:rPr lang="en-US" sz="18068" dirty="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TEAM - 5</a:t>
            </a:r>
          </a:p>
        </p:txBody>
      </p:sp>
      <p:sp>
        <p:nvSpPr>
          <p:cNvPr id="8" name="Freeform 8"/>
          <p:cNvSpPr/>
          <p:nvPr/>
        </p:nvSpPr>
        <p:spPr>
          <a:xfrm>
            <a:off x="2105520" y="4471286"/>
            <a:ext cx="858754" cy="1344429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0081" y="4650573"/>
            <a:ext cx="629715" cy="985855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4226319" y="4189844"/>
            <a:ext cx="1218296" cy="1907312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>
            <a:off x="15323726" y="4471286"/>
            <a:ext cx="858754" cy="1344429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16268205" y="4650573"/>
            <a:ext cx="629715" cy="985855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1705389" y="458184"/>
            <a:ext cx="5766028" cy="336000"/>
            <a:chOff x="0" y="0"/>
            <a:chExt cx="7688038" cy="448000"/>
          </a:xfrm>
        </p:grpSpPr>
        <p:sp>
          <p:nvSpPr>
            <p:cNvPr id="14" name="Freeform 14"/>
            <p:cNvSpPr/>
            <p:nvPr/>
          </p:nvSpPr>
          <p:spPr>
            <a:xfrm>
              <a:off x="7279951" y="0"/>
              <a:ext cx="408087" cy="448000"/>
            </a:xfrm>
            <a:custGeom>
              <a:avLst/>
              <a:gdLst/>
              <a:ahLst/>
              <a:cxnLst/>
              <a:rect l="l" t="t" r="r" b="b"/>
              <a:pathLst>
                <a:path w="408087" h="448000">
                  <a:moveTo>
                    <a:pt x="0" y="0"/>
                  </a:moveTo>
                  <a:lnTo>
                    <a:pt x="408087" y="0"/>
                  </a:lnTo>
                  <a:lnTo>
                    <a:pt x="408087" y="448000"/>
                  </a:lnTo>
                  <a:lnTo>
                    <a:pt x="0" y="44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4663968" y="114625"/>
              <a:ext cx="2107982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 dirty="0" err="1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Apporach</a:t>
              </a:r>
              <a:r>
                <a:rPr lang="en-US" sz="1500" u="sng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Details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175360" y="114625"/>
              <a:ext cx="980608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Solution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87680" y="114625"/>
              <a:ext cx="1079680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4625"/>
              <a:ext cx="1079680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10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5369868"/>
            <a:ext cx="3310410" cy="4917132"/>
            <a:chOff x="0" y="0"/>
            <a:chExt cx="4275074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6667967" y="0"/>
            <a:ext cx="3310410" cy="4917132"/>
            <a:chOff x="0" y="0"/>
            <a:chExt cx="4275074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314325" y="0"/>
            <a:ext cx="9406877" cy="10287000"/>
            <a:chOff x="0" y="0"/>
            <a:chExt cx="5806714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06714" cy="6350000"/>
            </a:xfrm>
            <a:custGeom>
              <a:avLst/>
              <a:gdLst/>
              <a:ahLst/>
              <a:cxnLst/>
              <a:rect l="l" t="t" r="r" b="b"/>
              <a:pathLst>
                <a:path w="5806714" h="6350000">
                  <a:moveTo>
                    <a:pt x="5806714" y="0"/>
                  </a:moveTo>
                  <a:lnTo>
                    <a:pt x="3717215" y="6350000"/>
                  </a:lnTo>
                  <a:lnTo>
                    <a:pt x="0" y="6350000"/>
                  </a:lnTo>
                  <a:lnTo>
                    <a:pt x="2065177" y="0"/>
                  </a:lnTo>
                  <a:lnTo>
                    <a:pt x="5806714" y="0"/>
                  </a:lnTo>
                  <a:close/>
                </a:path>
              </a:pathLst>
            </a:custGeom>
            <a:blipFill>
              <a:blip r:embed="rId2"/>
              <a:stretch>
                <a:fillRect l="-60875" r="-60875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100040" y="1176064"/>
            <a:ext cx="7159260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FFFFFF"/>
                </a:solidFill>
                <a:latin typeface="TT Octosquares Compressed Bold"/>
                <a:ea typeface="TT Octosquares Compressed Bold"/>
                <a:cs typeface="TT Octosquares Compressed Bold"/>
                <a:sym typeface="TT Octosquares Compressed Bold"/>
              </a:rPr>
              <a:t>TEAM AND PROBLEM STATEMENT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549877" y="2247308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014997" y="2247308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480118" y="2247308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059914" y="2190158"/>
            <a:ext cx="524844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2F1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Name</a:t>
            </a:r>
            <a:r>
              <a:rPr lang="en-US" sz="3000">
                <a:solidFill>
                  <a:srgbClr val="12F1FF"/>
                </a:solidFill>
                <a:latin typeface="Open Sans"/>
                <a:ea typeface="Open Sans"/>
                <a:cs typeface="Open Sans"/>
                <a:sym typeface="Open Sans"/>
              </a:rPr>
              <a:t> :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Team 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00040" y="3010989"/>
            <a:ext cx="6927865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2F1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 Statement :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The project addresses the need for a 360-degree feedback software for monitoring Government of India-related news stories in regional media using Artificial Intelligence and Machine Learning.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00040" y="6999759"/>
            <a:ext cx="686245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2F1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Lead</a:t>
            </a:r>
            <a:r>
              <a:rPr lang="en-US" sz="3000">
                <a:solidFill>
                  <a:srgbClr val="12F1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ATLA HARSHA VARDHAN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00040" y="7609359"/>
            <a:ext cx="753073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2F1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Member 1</a:t>
            </a:r>
            <a:r>
              <a:rPr lang="en-US" sz="3000">
                <a:solidFill>
                  <a:srgbClr val="12F1FF"/>
                </a:solidFill>
                <a:latin typeface="Open Sans"/>
                <a:ea typeface="Open Sans"/>
                <a:cs typeface="Open Sans"/>
                <a:sym typeface="Open Sans"/>
              </a:rPr>
              <a:t> :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BADUGU AJAY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59914" y="8218959"/>
            <a:ext cx="795656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2F1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Member 2</a:t>
            </a:r>
            <a:r>
              <a:rPr lang="en-US" sz="3000">
                <a:solidFill>
                  <a:srgbClr val="12F1FF"/>
                </a:solidFill>
                <a:latin typeface="Open Sans"/>
                <a:ea typeface="Open Sans"/>
                <a:cs typeface="Open Sans"/>
                <a:sym typeface="Open Sans"/>
              </a:rPr>
              <a:t> :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ARETI HIMA PADMAVATHI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59914" y="8990484"/>
            <a:ext cx="757086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2F1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Membef 3 </a:t>
            </a:r>
            <a:r>
              <a:rPr lang="en-US" sz="3000">
                <a:solidFill>
                  <a:srgbClr val="12F1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CHIPPALA HARI KUMAR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128846" y="435321"/>
            <a:ext cx="5766028" cy="336000"/>
            <a:chOff x="0" y="0"/>
            <a:chExt cx="7688038" cy="448000"/>
          </a:xfrm>
        </p:grpSpPr>
        <p:sp>
          <p:nvSpPr>
            <p:cNvPr id="22" name="Freeform 22"/>
            <p:cNvSpPr/>
            <p:nvPr/>
          </p:nvSpPr>
          <p:spPr>
            <a:xfrm>
              <a:off x="7279951" y="0"/>
              <a:ext cx="408087" cy="448000"/>
            </a:xfrm>
            <a:custGeom>
              <a:avLst/>
              <a:gdLst/>
              <a:ahLst/>
              <a:cxnLst/>
              <a:rect l="l" t="t" r="r" b="b"/>
              <a:pathLst>
                <a:path w="408087" h="448000">
                  <a:moveTo>
                    <a:pt x="0" y="0"/>
                  </a:moveTo>
                  <a:lnTo>
                    <a:pt x="408087" y="0"/>
                  </a:lnTo>
                  <a:lnTo>
                    <a:pt x="408087" y="448000"/>
                  </a:lnTo>
                  <a:lnTo>
                    <a:pt x="0" y="44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4663968" y="114625"/>
              <a:ext cx="2107982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 dirty="0" err="1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Apporach</a:t>
              </a:r>
              <a:r>
                <a:rPr lang="en-US" sz="1500" u="sng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Details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175360" y="114625"/>
              <a:ext cx="980608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Solution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87680" y="114625"/>
              <a:ext cx="1079680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4625"/>
              <a:ext cx="1079680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10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24710" y="458184"/>
            <a:ext cx="306065" cy="336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716553" y="5740695"/>
            <a:ext cx="4700562" cy="470056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11098131" y="3143045"/>
            <a:ext cx="924223" cy="397435"/>
            <a:chOff x="0" y="0"/>
            <a:chExt cx="1347239" cy="5793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110424" y="212830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75544" y="212830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040664" y="212830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57362" y="1789431"/>
            <a:ext cx="677751" cy="67775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57362" y="4023286"/>
            <a:ext cx="677751" cy="67775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57362" y="6194230"/>
            <a:ext cx="677751" cy="67775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57362" y="8090975"/>
            <a:ext cx="677751" cy="67775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1141406" y="458184"/>
            <a:ext cx="7146594" cy="9828816"/>
          </a:xfrm>
          <a:custGeom>
            <a:avLst/>
            <a:gdLst/>
            <a:ahLst/>
            <a:cxnLst/>
            <a:rect l="l" t="t" r="r" b="b"/>
            <a:pathLst>
              <a:path w="7146594" h="9828816">
                <a:moveTo>
                  <a:pt x="0" y="0"/>
                </a:moveTo>
                <a:lnTo>
                  <a:pt x="7146594" y="0"/>
                </a:lnTo>
                <a:lnTo>
                  <a:pt x="7146594" y="9828816"/>
                </a:lnTo>
                <a:lnTo>
                  <a:pt x="0" y="98288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682" b="-11711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6089294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533497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302741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046981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75961" y="67514"/>
            <a:ext cx="5630748" cy="1468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SOLUTION 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06451" y="1697916"/>
            <a:ext cx="9278308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2F1FF"/>
                </a:solidFill>
                <a:latin typeface="Open Sans"/>
                <a:ea typeface="Open Sans"/>
                <a:cs typeface="Open Sans"/>
                <a:sym typeface="Open Sans"/>
              </a:rPr>
              <a:t>Automated Data Collection: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Develops a system to scrape news articles and videos from multiple sources, including websites, e-newspapers, and YouTube channels.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Extracted data is processed to identify key details like headline, content, publication date, and source URL.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48182" y="1965428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25958" y="3868860"/>
            <a:ext cx="9039294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2F1FF"/>
                </a:solidFill>
                <a:latin typeface="Open Sans"/>
                <a:ea typeface="Open Sans"/>
                <a:cs typeface="Open Sans"/>
                <a:sym typeface="Open Sans"/>
              </a:rPr>
              <a:t>Categorization and Sentiment Analysis: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Classifies articles based on the ministry’s jurisdiction using an accurate machine learning model.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Performs sentiment analysis (Positive, Neutral, or Negative) for actionable insights.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48182" y="4199284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25958" y="6156130"/>
            <a:ext cx="9361502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2F1FF"/>
                </a:solidFill>
                <a:latin typeface="Open Sans"/>
                <a:ea typeface="Open Sans"/>
                <a:cs typeface="Open Sans"/>
                <a:sym typeface="Open Sans"/>
              </a:rPr>
              <a:t>Real-Time Alerts and Notifications: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Sends alerts for negative news articles to respective government departments via email for immediate response.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Provides timely updates on critical news events.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48182" y="6370228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825958" y="8076565"/>
            <a:ext cx="9135396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2F1FF"/>
                </a:solidFill>
                <a:latin typeface="Open Sans"/>
                <a:ea typeface="Open Sans"/>
                <a:cs typeface="Open Sans"/>
                <a:sym typeface="Open Sans"/>
              </a:rPr>
              <a:t>User-Friendly Interface: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Displays news on a simple and intuitive dashboard that supports multiple languages (English, Hindi, and regional languages).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Offers features like manual refresh, automatic hourly updates, and easy filtering by sentiment and ministry.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948182" y="8266973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2180731" y="0"/>
            <a:ext cx="5766028" cy="336000"/>
            <a:chOff x="0" y="0"/>
            <a:chExt cx="7688038" cy="448000"/>
          </a:xfrm>
        </p:grpSpPr>
        <p:sp>
          <p:nvSpPr>
            <p:cNvPr id="39" name="Freeform 39"/>
            <p:cNvSpPr/>
            <p:nvPr/>
          </p:nvSpPr>
          <p:spPr>
            <a:xfrm>
              <a:off x="7279951" y="0"/>
              <a:ext cx="408087" cy="448000"/>
            </a:xfrm>
            <a:custGeom>
              <a:avLst/>
              <a:gdLst/>
              <a:ahLst/>
              <a:cxnLst/>
              <a:rect l="l" t="t" r="r" b="b"/>
              <a:pathLst>
                <a:path w="408087" h="448000">
                  <a:moveTo>
                    <a:pt x="0" y="0"/>
                  </a:moveTo>
                  <a:lnTo>
                    <a:pt x="408087" y="0"/>
                  </a:lnTo>
                  <a:lnTo>
                    <a:pt x="408087" y="448000"/>
                  </a:lnTo>
                  <a:lnTo>
                    <a:pt x="0" y="44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4663968" y="114625"/>
              <a:ext cx="2107982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 dirty="0" err="1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Apporach</a:t>
              </a:r>
              <a:r>
                <a:rPr lang="en-US" sz="1500" u="sng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Details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3175360" y="114625"/>
              <a:ext cx="980608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Solution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587680" y="114625"/>
              <a:ext cx="1079680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10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14625"/>
              <a:ext cx="1079680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11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22649" y="185971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87770" y="185971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752890" y="185971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89030" y="1859716"/>
            <a:ext cx="8481352" cy="8149117"/>
            <a:chOff x="0" y="0"/>
            <a:chExt cx="2233772" cy="21462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33772" cy="2146270"/>
            </a:xfrm>
            <a:custGeom>
              <a:avLst/>
              <a:gdLst/>
              <a:ahLst/>
              <a:cxnLst/>
              <a:rect l="l" t="t" r="r" b="b"/>
              <a:pathLst>
                <a:path w="2233772" h="2146270">
                  <a:moveTo>
                    <a:pt x="0" y="0"/>
                  </a:moveTo>
                  <a:lnTo>
                    <a:pt x="2233772" y="0"/>
                  </a:lnTo>
                  <a:lnTo>
                    <a:pt x="2233772" y="2146270"/>
                  </a:lnTo>
                  <a:lnTo>
                    <a:pt x="0" y="21462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233772" cy="2193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71" lvl="1" indent="-248285" algn="l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Crawled 12000+ news articles and videos using Python Beautiful Soup and Selenium Library.</a:t>
              </a:r>
            </a:p>
            <a:p>
              <a:pPr algn="l">
                <a:lnSpc>
                  <a:spcPts val="1399"/>
                </a:lnSpc>
              </a:pPr>
              <a:endPara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496571" lvl="1" indent="-248285" algn="l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Applied clustering on these articles to label them into different categories to prepare labeled dataset.</a:t>
              </a:r>
            </a:p>
            <a:p>
              <a:pPr algn="l">
                <a:lnSpc>
                  <a:spcPts val="1399"/>
                </a:lnSpc>
              </a:pPr>
              <a:endPara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496571" lvl="1" indent="-248285" algn="l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Trained this dataset of articles using BERT model to generate department predictions. </a:t>
              </a:r>
            </a:p>
            <a:p>
              <a:pPr algn="l">
                <a:lnSpc>
                  <a:spcPts val="1399"/>
                </a:lnSpc>
              </a:pPr>
              <a:endPara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496571" lvl="1" indent="-248285" algn="l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implemented  sentiment analysis on news articles.</a:t>
              </a:r>
            </a:p>
            <a:p>
              <a:pPr algn="l">
                <a:lnSpc>
                  <a:spcPts val="1399"/>
                </a:lnSpc>
              </a:pPr>
              <a:endPara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496571" lvl="1" indent="-248285" algn="l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Sending mail of Negative News to respective departments using NodeMailer and Gmail - SMTP</a:t>
              </a:r>
            </a:p>
            <a:p>
              <a:pPr algn="l">
                <a:lnSpc>
                  <a:spcPts val="1399"/>
                </a:lnSpc>
              </a:pPr>
              <a:endPara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496571" lvl="1" indent="-248285" algn="l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Integrated this model and crawling functionality with a Django backend and wrote APIs for generating predictions and sentiments.</a:t>
              </a:r>
            </a:p>
            <a:p>
              <a:pPr algn="l">
                <a:lnSpc>
                  <a:spcPts val="1399"/>
                </a:lnSpc>
              </a:pPr>
              <a:endPara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496571" lvl="1" indent="-248285" algn="l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Merged this backend with a simple and attractive UI where user can give triggers to load latest news articles with their analysis.</a:t>
              </a:r>
            </a:p>
            <a:p>
              <a:pPr algn="l">
                <a:lnSpc>
                  <a:spcPts val="3220"/>
                </a:lnSpc>
              </a:pPr>
              <a:endPara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25634" y="1859716"/>
            <a:ext cx="8469241" cy="3641979"/>
            <a:chOff x="0" y="0"/>
            <a:chExt cx="2230582" cy="9592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30582" cy="959204"/>
            </a:xfrm>
            <a:custGeom>
              <a:avLst/>
              <a:gdLst/>
              <a:ahLst/>
              <a:cxnLst/>
              <a:rect l="l" t="t" r="r" b="b"/>
              <a:pathLst>
                <a:path w="2230582" h="959204">
                  <a:moveTo>
                    <a:pt x="0" y="0"/>
                  </a:moveTo>
                  <a:lnTo>
                    <a:pt x="2230582" y="0"/>
                  </a:lnTo>
                  <a:lnTo>
                    <a:pt x="2230582" y="959204"/>
                  </a:lnTo>
                  <a:lnTo>
                    <a:pt x="0" y="9592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230582" cy="1006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96571" lvl="1" indent="-248285" algn="l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Implemented video news analysis using Selenium library by first extracting audio and converting it into text. Then applied classification and sentiment analysis on the extracted text.</a:t>
              </a:r>
            </a:p>
            <a:p>
              <a:pPr algn="l">
                <a:lnSpc>
                  <a:spcPts val="1399"/>
                </a:lnSpc>
              </a:pPr>
              <a:endPara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marL="496571" lvl="1" indent="-248285" algn="l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Developed the same functionalities for news in Telugu, Hindi and others languages as well using Google Translate API.</a:t>
              </a:r>
            </a:p>
            <a:p>
              <a:pPr algn="l">
                <a:lnSpc>
                  <a:spcPts val="3220"/>
                </a:lnSpc>
              </a:pPr>
              <a:endPara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35848" y="5696523"/>
            <a:ext cx="8469241" cy="4312309"/>
            <a:chOff x="0" y="0"/>
            <a:chExt cx="2230582" cy="11357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30582" cy="1135752"/>
            </a:xfrm>
            <a:custGeom>
              <a:avLst/>
              <a:gdLst/>
              <a:ahLst/>
              <a:cxnLst/>
              <a:rect l="l" t="t" r="r" b="b"/>
              <a:pathLst>
                <a:path w="2230582" h="1135752">
                  <a:moveTo>
                    <a:pt x="0" y="0"/>
                  </a:moveTo>
                  <a:lnTo>
                    <a:pt x="2230582" y="0"/>
                  </a:lnTo>
                  <a:lnTo>
                    <a:pt x="2230582" y="1135752"/>
                  </a:lnTo>
                  <a:lnTo>
                    <a:pt x="0" y="1135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2230582" cy="1202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504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4038197" y="5725445"/>
            <a:ext cx="1108635" cy="1186283"/>
          </a:xfrm>
          <a:custGeom>
            <a:avLst/>
            <a:gdLst/>
            <a:ahLst/>
            <a:cxnLst/>
            <a:rect l="l" t="t" r="r" b="b"/>
            <a:pathLst>
              <a:path w="1108635" h="1186283">
                <a:moveTo>
                  <a:pt x="0" y="0"/>
                </a:moveTo>
                <a:lnTo>
                  <a:pt x="1108635" y="0"/>
                </a:lnTo>
                <a:lnTo>
                  <a:pt x="1108635" y="1186283"/>
                </a:lnTo>
                <a:lnTo>
                  <a:pt x="0" y="1186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038197" y="8232068"/>
            <a:ext cx="1036302" cy="1461451"/>
          </a:xfrm>
          <a:custGeom>
            <a:avLst/>
            <a:gdLst/>
            <a:ahLst/>
            <a:cxnLst/>
            <a:rect l="l" t="t" r="r" b="b"/>
            <a:pathLst>
              <a:path w="1036302" h="1461451">
                <a:moveTo>
                  <a:pt x="0" y="0"/>
                </a:moveTo>
                <a:lnTo>
                  <a:pt x="1036302" y="0"/>
                </a:lnTo>
                <a:lnTo>
                  <a:pt x="1036302" y="1461451"/>
                </a:lnTo>
                <a:lnTo>
                  <a:pt x="0" y="14614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171209" y="8188399"/>
            <a:ext cx="1305349" cy="1505120"/>
          </a:xfrm>
          <a:custGeom>
            <a:avLst/>
            <a:gdLst/>
            <a:ahLst/>
            <a:cxnLst/>
            <a:rect l="l" t="t" r="r" b="b"/>
            <a:pathLst>
              <a:path w="1305349" h="1505120">
                <a:moveTo>
                  <a:pt x="0" y="0"/>
                </a:moveTo>
                <a:lnTo>
                  <a:pt x="1305349" y="0"/>
                </a:lnTo>
                <a:lnTo>
                  <a:pt x="1305349" y="1505120"/>
                </a:lnTo>
                <a:lnTo>
                  <a:pt x="0" y="15051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565479" y="8418264"/>
            <a:ext cx="1240475" cy="1275255"/>
          </a:xfrm>
          <a:custGeom>
            <a:avLst/>
            <a:gdLst/>
            <a:ahLst/>
            <a:cxnLst/>
            <a:rect l="l" t="t" r="r" b="b"/>
            <a:pathLst>
              <a:path w="1240475" h="1275255">
                <a:moveTo>
                  <a:pt x="0" y="0"/>
                </a:moveTo>
                <a:lnTo>
                  <a:pt x="1240475" y="0"/>
                </a:lnTo>
                <a:lnTo>
                  <a:pt x="1240475" y="1275255"/>
                </a:lnTo>
                <a:lnTo>
                  <a:pt x="0" y="12752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210412" y="7062176"/>
            <a:ext cx="3420363" cy="903451"/>
          </a:xfrm>
          <a:custGeom>
            <a:avLst/>
            <a:gdLst/>
            <a:ahLst/>
            <a:cxnLst/>
            <a:rect l="l" t="t" r="r" b="b"/>
            <a:pathLst>
              <a:path w="3420363" h="903451">
                <a:moveTo>
                  <a:pt x="0" y="0"/>
                </a:moveTo>
                <a:lnTo>
                  <a:pt x="3420363" y="0"/>
                </a:lnTo>
                <a:lnTo>
                  <a:pt x="3420363" y="903451"/>
                </a:lnTo>
                <a:lnTo>
                  <a:pt x="0" y="9034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7855" t="-46910" r="-5601" b="-37176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063846" y="6152083"/>
            <a:ext cx="2566929" cy="910093"/>
          </a:xfrm>
          <a:custGeom>
            <a:avLst/>
            <a:gdLst/>
            <a:ahLst/>
            <a:cxnLst/>
            <a:rect l="l" t="t" r="r" b="b"/>
            <a:pathLst>
              <a:path w="2566929" h="910093">
                <a:moveTo>
                  <a:pt x="0" y="0"/>
                </a:moveTo>
                <a:lnTo>
                  <a:pt x="2566929" y="0"/>
                </a:lnTo>
                <a:lnTo>
                  <a:pt x="2566929" y="910093"/>
                </a:lnTo>
                <a:lnTo>
                  <a:pt x="0" y="9100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89030" y="391239"/>
            <a:ext cx="6137220" cy="1468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Approach details 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80048" y="5867599"/>
            <a:ext cx="5222067" cy="440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Technology Stack :</a:t>
            </a:r>
          </a:p>
          <a:p>
            <a:pPr algn="l">
              <a:lnSpc>
                <a:spcPts val="1399"/>
              </a:lnSpc>
              <a:spcBef>
                <a:spcPct val="0"/>
              </a:spcBef>
            </a:pPr>
            <a:endParaRPr lang="en-US" sz="36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AI:</a:t>
            </a: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PyTorch, TensorFlow, and BERT libraries for creating ML models.</a:t>
            </a: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Crawling:</a:t>
            </a: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Beautiful Soup, Selenium</a:t>
            </a: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Server:</a:t>
            </a: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Django backend.</a:t>
            </a: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2F1FF"/>
                </a:solidFill>
                <a:latin typeface="Canva Sans"/>
                <a:ea typeface="Canva Sans"/>
                <a:cs typeface="Canva Sans"/>
                <a:sym typeface="Canva Sans"/>
              </a:rPr>
              <a:t>Frontend:</a:t>
            </a: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HTML , CSS,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JavaScript 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1947004" y="627393"/>
            <a:ext cx="5766028" cy="336000"/>
            <a:chOff x="0" y="0"/>
            <a:chExt cx="7688038" cy="448000"/>
          </a:xfrm>
        </p:grpSpPr>
        <p:sp>
          <p:nvSpPr>
            <p:cNvPr id="27" name="Freeform 27"/>
            <p:cNvSpPr/>
            <p:nvPr/>
          </p:nvSpPr>
          <p:spPr>
            <a:xfrm>
              <a:off x="7279951" y="0"/>
              <a:ext cx="408087" cy="448000"/>
            </a:xfrm>
            <a:custGeom>
              <a:avLst/>
              <a:gdLst/>
              <a:ahLst/>
              <a:cxnLst/>
              <a:rect l="l" t="t" r="r" b="b"/>
              <a:pathLst>
                <a:path w="408087" h="448000">
                  <a:moveTo>
                    <a:pt x="0" y="0"/>
                  </a:moveTo>
                  <a:lnTo>
                    <a:pt x="408087" y="0"/>
                  </a:lnTo>
                  <a:lnTo>
                    <a:pt x="408087" y="448000"/>
                  </a:lnTo>
                  <a:lnTo>
                    <a:pt x="0" y="44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4663968" y="114625"/>
              <a:ext cx="2107982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 dirty="0" err="1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1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Apporach</a:t>
              </a:r>
              <a:r>
                <a:rPr lang="en-US" sz="1500" u="sng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1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Details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175360" y="114625"/>
              <a:ext cx="980608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1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Solution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587680" y="114625"/>
              <a:ext cx="1079680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20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14625"/>
              <a:ext cx="1079680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21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859716"/>
            <a:ext cx="18288000" cy="8427284"/>
          </a:xfrm>
          <a:custGeom>
            <a:avLst/>
            <a:gdLst/>
            <a:ahLst/>
            <a:cxnLst/>
            <a:rect l="l" t="t" r="r" b="b"/>
            <a:pathLst>
              <a:path w="18288000" h="8427284">
                <a:moveTo>
                  <a:pt x="0" y="0"/>
                </a:moveTo>
                <a:lnTo>
                  <a:pt x="18288000" y="0"/>
                </a:lnTo>
                <a:lnTo>
                  <a:pt x="18288000" y="8427284"/>
                </a:lnTo>
                <a:lnTo>
                  <a:pt x="0" y="842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4" r="-7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99404" y="779793"/>
            <a:ext cx="5766028" cy="336000"/>
            <a:chOff x="0" y="0"/>
            <a:chExt cx="7688038" cy="448000"/>
          </a:xfrm>
        </p:grpSpPr>
        <p:sp>
          <p:nvSpPr>
            <p:cNvPr id="4" name="Freeform 4"/>
            <p:cNvSpPr/>
            <p:nvPr/>
          </p:nvSpPr>
          <p:spPr>
            <a:xfrm>
              <a:off x="7279951" y="0"/>
              <a:ext cx="408087" cy="448000"/>
            </a:xfrm>
            <a:custGeom>
              <a:avLst/>
              <a:gdLst/>
              <a:ahLst/>
              <a:cxnLst/>
              <a:rect l="l" t="t" r="r" b="b"/>
              <a:pathLst>
                <a:path w="408087" h="448000">
                  <a:moveTo>
                    <a:pt x="0" y="0"/>
                  </a:moveTo>
                  <a:lnTo>
                    <a:pt x="408087" y="0"/>
                  </a:lnTo>
                  <a:lnTo>
                    <a:pt x="408087" y="448000"/>
                  </a:lnTo>
                  <a:lnTo>
                    <a:pt x="0" y="44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4663968" y="114625"/>
              <a:ext cx="2107982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Apporach Details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75360" y="114625"/>
              <a:ext cx="980608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Solution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587680" y="114625"/>
              <a:ext cx="1079680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4625"/>
              <a:ext cx="1079680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89030" y="391239"/>
            <a:ext cx="6137220" cy="1468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HOME PAGE: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46400"/>
            <a:ext cx="18288000" cy="8040600"/>
          </a:xfrm>
          <a:custGeom>
            <a:avLst/>
            <a:gdLst/>
            <a:ahLst/>
            <a:cxnLst/>
            <a:rect l="l" t="t" r="r" b="b"/>
            <a:pathLst>
              <a:path w="18288000" h="8040600">
                <a:moveTo>
                  <a:pt x="0" y="0"/>
                </a:moveTo>
                <a:lnTo>
                  <a:pt x="18288000" y="0"/>
                </a:lnTo>
                <a:lnTo>
                  <a:pt x="18288000" y="8040600"/>
                </a:lnTo>
                <a:lnTo>
                  <a:pt x="0" y="8040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82" b="-150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99404" y="779793"/>
            <a:ext cx="5766028" cy="336000"/>
            <a:chOff x="0" y="0"/>
            <a:chExt cx="7688038" cy="448000"/>
          </a:xfrm>
        </p:grpSpPr>
        <p:sp>
          <p:nvSpPr>
            <p:cNvPr id="4" name="Freeform 4"/>
            <p:cNvSpPr/>
            <p:nvPr/>
          </p:nvSpPr>
          <p:spPr>
            <a:xfrm>
              <a:off x="7279951" y="0"/>
              <a:ext cx="408087" cy="448000"/>
            </a:xfrm>
            <a:custGeom>
              <a:avLst/>
              <a:gdLst/>
              <a:ahLst/>
              <a:cxnLst/>
              <a:rect l="l" t="t" r="r" b="b"/>
              <a:pathLst>
                <a:path w="408087" h="448000">
                  <a:moveTo>
                    <a:pt x="0" y="0"/>
                  </a:moveTo>
                  <a:lnTo>
                    <a:pt x="408087" y="0"/>
                  </a:lnTo>
                  <a:lnTo>
                    <a:pt x="408087" y="448000"/>
                  </a:lnTo>
                  <a:lnTo>
                    <a:pt x="0" y="44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4663968" y="114625"/>
              <a:ext cx="2107982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Apporach Details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75360" y="114625"/>
              <a:ext cx="980608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Solution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587680" y="114625"/>
              <a:ext cx="1079680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4625"/>
              <a:ext cx="1079680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89030" y="391239"/>
            <a:ext cx="7805309" cy="1468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SENTIMENT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89047"/>
            <a:ext cx="18288000" cy="8297953"/>
          </a:xfrm>
          <a:custGeom>
            <a:avLst/>
            <a:gdLst/>
            <a:ahLst/>
            <a:cxnLst/>
            <a:rect l="l" t="t" r="r" b="b"/>
            <a:pathLst>
              <a:path w="18288000" h="8297953">
                <a:moveTo>
                  <a:pt x="0" y="0"/>
                </a:moveTo>
                <a:lnTo>
                  <a:pt x="18288000" y="0"/>
                </a:lnTo>
                <a:lnTo>
                  <a:pt x="18288000" y="8297953"/>
                </a:lnTo>
                <a:lnTo>
                  <a:pt x="0" y="8297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99404" y="779793"/>
            <a:ext cx="5766028" cy="336000"/>
            <a:chOff x="0" y="0"/>
            <a:chExt cx="7688038" cy="448000"/>
          </a:xfrm>
        </p:grpSpPr>
        <p:sp>
          <p:nvSpPr>
            <p:cNvPr id="4" name="Freeform 4"/>
            <p:cNvSpPr/>
            <p:nvPr/>
          </p:nvSpPr>
          <p:spPr>
            <a:xfrm>
              <a:off x="7279951" y="0"/>
              <a:ext cx="408087" cy="448000"/>
            </a:xfrm>
            <a:custGeom>
              <a:avLst/>
              <a:gdLst/>
              <a:ahLst/>
              <a:cxnLst/>
              <a:rect l="l" t="t" r="r" b="b"/>
              <a:pathLst>
                <a:path w="408087" h="448000">
                  <a:moveTo>
                    <a:pt x="0" y="0"/>
                  </a:moveTo>
                  <a:lnTo>
                    <a:pt x="408087" y="0"/>
                  </a:lnTo>
                  <a:lnTo>
                    <a:pt x="408087" y="448000"/>
                  </a:lnTo>
                  <a:lnTo>
                    <a:pt x="0" y="44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4663968" y="114625"/>
              <a:ext cx="2107982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Apporach Details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75360" y="114625"/>
              <a:ext cx="980608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Solution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587680" y="114625"/>
              <a:ext cx="1079680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4625"/>
              <a:ext cx="1079680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89030" y="391239"/>
            <a:ext cx="6137220" cy="1468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MULTI LANGUAGE: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99404" y="779793"/>
            <a:ext cx="5766028" cy="336000"/>
            <a:chOff x="0" y="0"/>
            <a:chExt cx="7688038" cy="448000"/>
          </a:xfrm>
        </p:grpSpPr>
        <p:sp>
          <p:nvSpPr>
            <p:cNvPr id="3" name="Freeform 3"/>
            <p:cNvSpPr/>
            <p:nvPr/>
          </p:nvSpPr>
          <p:spPr>
            <a:xfrm>
              <a:off x="7279951" y="0"/>
              <a:ext cx="408087" cy="448000"/>
            </a:xfrm>
            <a:custGeom>
              <a:avLst/>
              <a:gdLst/>
              <a:ahLst/>
              <a:cxnLst/>
              <a:rect l="l" t="t" r="r" b="b"/>
              <a:pathLst>
                <a:path w="408087" h="448000">
                  <a:moveTo>
                    <a:pt x="0" y="0"/>
                  </a:moveTo>
                  <a:lnTo>
                    <a:pt x="408087" y="0"/>
                  </a:lnTo>
                  <a:lnTo>
                    <a:pt x="408087" y="448000"/>
                  </a:lnTo>
                  <a:lnTo>
                    <a:pt x="0" y="44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4663968" y="114625"/>
              <a:ext cx="2107982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Apporach Details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175360" y="114625"/>
              <a:ext cx="980608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Solution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587680" y="114625"/>
              <a:ext cx="1079680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4625"/>
              <a:ext cx="1079680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2005462"/>
            <a:ext cx="18288000" cy="8281538"/>
          </a:xfrm>
          <a:custGeom>
            <a:avLst/>
            <a:gdLst/>
            <a:ahLst/>
            <a:cxnLst/>
            <a:rect l="l" t="t" r="r" b="b"/>
            <a:pathLst>
              <a:path w="18288000" h="8281538">
                <a:moveTo>
                  <a:pt x="0" y="0"/>
                </a:moveTo>
                <a:lnTo>
                  <a:pt x="18288000" y="0"/>
                </a:lnTo>
                <a:lnTo>
                  <a:pt x="18288000" y="8281538"/>
                </a:lnTo>
                <a:lnTo>
                  <a:pt x="0" y="82815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9030" y="391239"/>
            <a:ext cx="7805309" cy="1468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INDIVIDUAL MINISTRY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843386" y="4189844"/>
            <a:ext cx="1218296" cy="1907312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61681" y="3220694"/>
            <a:ext cx="10164638" cy="3464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02"/>
              </a:lnSpc>
              <a:spcBef>
                <a:spcPct val="0"/>
              </a:spcBef>
            </a:pPr>
            <a:r>
              <a:rPr lang="en-US" sz="20287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>
            <a:off x="2105520" y="4471286"/>
            <a:ext cx="858754" cy="1344429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0081" y="4650573"/>
            <a:ext cx="629715" cy="985855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4226319" y="4189844"/>
            <a:ext cx="1218296" cy="1907312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>
            <a:off x="15323726" y="4471286"/>
            <a:ext cx="858754" cy="1344429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16268205" y="4650573"/>
            <a:ext cx="629715" cy="985855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1956170" y="667854"/>
            <a:ext cx="5766028" cy="336000"/>
            <a:chOff x="0" y="0"/>
            <a:chExt cx="7688038" cy="448000"/>
          </a:xfrm>
        </p:grpSpPr>
        <p:sp>
          <p:nvSpPr>
            <p:cNvPr id="14" name="Freeform 14"/>
            <p:cNvSpPr/>
            <p:nvPr/>
          </p:nvSpPr>
          <p:spPr>
            <a:xfrm>
              <a:off x="7279951" y="0"/>
              <a:ext cx="408087" cy="448000"/>
            </a:xfrm>
            <a:custGeom>
              <a:avLst/>
              <a:gdLst/>
              <a:ahLst/>
              <a:cxnLst/>
              <a:rect l="l" t="t" r="r" b="b"/>
              <a:pathLst>
                <a:path w="408087" h="448000">
                  <a:moveTo>
                    <a:pt x="0" y="0"/>
                  </a:moveTo>
                  <a:lnTo>
                    <a:pt x="408087" y="0"/>
                  </a:lnTo>
                  <a:lnTo>
                    <a:pt x="408087" y="448000"/>
                  </a:lnTo>
                  <a:lnTo>
                    <a:pt x="0" y="44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4663968" y="114625"/>
              <a:ext cx="2107982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 dirty="0" err="1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Apporach</a:t>
              </a:r>
              <a:r>
                <a:rPr lang="en-US" sz="1500" u="sng" dirty="0">
                  <a:solidFill>
                    <a:srgbClr val="0000FF"/>
                  </a:solidFill>
                  <a:latin typeface="Open Sans"/>
                  <a:ea typeface="Open Sans"/>
                  <a:cs typeface="Open Sans"/>
                  <a:sym typeface="Open Sans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</a:t>
              </a:r>
              <a:r>
                <a:rPr lang="en-US" sz="1500" u="sng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Details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175360" y="114625"/>
              <a:ext cx="980608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Solution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87680" y="114625"/>
              <a:ext cx="1079680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4625"/>
              <a:ext cx="1079680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 u="sng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  <a:hlinkClick r:id="rId10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482</Words>
  <Application>Microsoft Office PowerPoint</Application>
  <PresentationFormat>Custom</PresentationFormat>
  <Paragraphs>94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Open Sans Bold</vt:lpstr>
      <vt:lpstr>Canva Sans</vt:lpstr>
      <vt:lpstr>Open Sans</vt:lpstr>
      <vt:lpstr>Canva Sans Bold</vt:lpstr>
      <vt:lpstr>TT Octosquares Compressed</vt:lpstr>
      <vt:lpstr>Arial</vt:lpstr>
      <vt:lpstr>TT Octosquares Compressed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</dc:title>
  <cp:lastModifiedBy>Hari Kumar</cp:lastModifiedBy>
  <cp:revision>3</cp:revision>
  <dcterms:created xsi:type="dcterms:W3CDTF">2006-08-16T00:00:00Z</dcterms:created>
  <dcterms:modified xsi:type="dcterms:W3CDTF">2025-01-30T21:08:51Z</dcterms:modified>
  <dc:identifier>DAGbtzOC-j4</dc:identifier>
</cp:coreProperties>
</file>